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81" r:id="rId2"/>
    <p:sldId id="266" r:id="rId3"/>
    <p:sldId id="282" r:id="rId4"/>
    <p:sldId id="262" r:id="rId5"/>
    <p:sldId id="256" r:id="rId6"/>
    <p:sldId id="257" r:id="rId7"/>
    <p:sldId id="258" r:id="rId8"/>
    <p:sldId id="261" r:id="rId9"/>
    <p:sldId id="259" r:id="rId10"/>
    <p:sldId id="260" r:id="rId11"/>
    <p:sldId id="264" r:id="rId12"/>
    <p:sldId id="265" r:id="rId13"/>
    <p:sldId id="263"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11/28/2016</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11/28/2016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11/28/2016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11/28/2016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11/28/2016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11/28/2016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11/28/2016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11/28/2016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11/28/2016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11/28/2016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11/28/2016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11/28/2016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11/28/2016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11/28/2016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11/28/2016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11/28/2016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11/28/2016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11/28/2016</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smartasset.com/taxes/texas-property-tax-calculator#97ZfbZN4gf" TargetMode="External"/><Relationship Id="rId2" Type="http://schemas.openxmlformats.org/officeDocument/2006/relationships/hyperlink" Target="http://emilyross.com/news/map-of-property-tax-rate-in-austin-by-zip-code-area#PhotoSwipe1480358656427"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bls.gov/ooh/a-z-index.ht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financial literacy unit 5</a:t>
            </a:r>
            <a:endParaRPr lang="en-US" dirty="0"/>
          </a:p>
        </p:txBody>
      </p:sp>
      <p:sp>
        <p:nvSpPr>
          <p:cNvPr id="3" name="Content Placeholder 2"/>
          <p:cNvSpPr>
            <a:spLocks noGrp="1"/>
          </p:cNvSpPr>
          <p:nvPr>
            <p:ph sz="quarter" idx="13"/>
          </p:nvPr>
        </p:nvSpPr>
        <p:spPr/>
        <p:txBody>
          <a:bodyPr>
            <a:normAutofit fontScale="92500" lnSpcReduction="20000"/>
          </a:bodyPr>
          <a:lstStyle/>
          <a:p>
            <a:pPr marL="0" indent="0">
              <a:buNone/>
            </a:pPr>
            <a:r>
              <a:rPr lang="en-US" dirty="0" smtClean="0"/>
              <a:t>Dear 5</a:t>
            </a:r>
            <a:r>
              <a:rPr lang="en-US" baseline="30000" dirty="0" smtClean="0"/>
              <a:t>th</a:t>
            </a:r>
            <a:r>
              <a:rPr lang="en-US" dirty="0" smtClean="0"/>
              <a:t> graders, </a:t>
            </a:r>
          </a:p>
          <a:p>
            <a:pPr marL="0" indent="0">
              <a:buNone/>
            </a:pPr>
            <a:r>
              <a:rPr lang="en-US" dirty="0" smtClean="0"/>
              <a:t>This math unit will be very different from what you are used to. If you remember last year, you learned some things that had to do with money- how to earn it, save it, spend it. </a:t>
            </a:r>
          </a:p>
          <a:p>
            <a:pPr marL="0" indent="0">
              <a:buNone/>
            </a:pPr>
            <a:r>
              <a:rPr lang="en-US" dirty="0" smtClean="0"/>
              <a:t>This year as fifth graders, you will be learning about the different types of ways people pay into taxes that benefit your community. You will be researching a large majority of your assignments online and you will be working with a partner for the most part. </a:t>
            </a:r>
          </a:p>
          <a:p>
            <a:pPr marL="0" indent="0">
              <a:buNone/>
            </a:pPr>
            <a:r>
              <a:rPr lang="en-US" dirty="0" smtClean="0"/>
              <a:t>This unit will hopefully give you a much better understanding of the economic world around you. One day you’ll be old enough to make your own money at your very own job. This unit will teach you how to manage the money you will one day earn on your own. </a:t>
            </a:r>
            <a:endParaRPr lang="en-US" dirty="0"/>
          </a:p>
        </p:txBody>
      </p:sp>
    </p:spTree>
    <p:extLst>
      <p:ext uri="{BB962C8B-B14F-4D97-AF65-F5344CB8AC3E}">
        <p14:creationId xmlns:p14="http://schemas.microsoft.com/office/powerpoint/2010/main" val="698048969"/>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down)">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ipe(down)">
                                      <p:cBhvr>
                                        <p:cTn id="2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Property tax</a:t>
            </a:r>
            <a:endParaRPr lang="en-US" dirty="0"/>
          </a:p>
        </p:txBody>
      </p:sp>
      <p:sp>
        <p:nvSpPr>
          <p:cNvPr id="3" name="Content Placeholder 2"/>
          <p:cNvSpPr>
            <a:spLocks noGrp="1"/>
          </p:cNvSpPr>
          <p:nvPr>
            <p:ph sz="quarter" idx="13"/>
          </p:nvPr>
        </p:nvSpPr>
        <p:spPr/>
        <p:txBody>
          <a:bodyPr anchor="t">
            <a:normAutofit fontScale="92500" lnSpcReduction="20000"/>
          </a:bodyPr>
          <a:lstStyle/>
          <a:p>
            <a:pPr marL="0" indent="0">
              <a:buNone/>
            </a:pPr>
            <a:r>
              <a:rPr lang="en-US" cap="none" dirty="0">
                <a:latin typeface="Times New Roman" panose="02020603050405020304" pitchFamily="18" charset="0"/>
                <a:cs typeface="Times New Roman" panose="02020603050405020304" pitchFamily="18" charset="0"/>
              </a:rPr>
              <a:t>Property taxes must be paid annually by anyone who owns a home or a commercial property. The property taxes that you pay are used for a number of things, and most or all of the money you pay in property tax remains inside your community</a:t>
            </a:r>
            <a:r>
              <a:rPr lang="en-US" cap="none" dirty="0" smtClean="0">
                <a:latin typeface="Times New Roman" panose="02020603050405020304" pitchFamily="18" charset="0"/>
                <a:cs typeface="Times New Roman" panose="02020603050405020304" pitchFamily="18" charset="0"/>
              </a:rPr>
              <a:t>. In other words, if you own a house, you must pay taxes that go towards use in your Very own surroundings. </a:t>
            </a:r>
          </a:p>
          <a:p>
            <a:pPr marL="0" indent="0">
              <a:buNone/>
            </a:pPr>
            <a:endParaRPr lang="en-US" cap="none" dirty="0" smtClean="0">
              <a:latin typeface="Times New Roman" panose="02020603050405020304" pitchFamily="18" charset="0"/>
              <a:cs typeface="Times New Roman" panose="02020603050405020304" pitchFamily="18" charset="0"/>
            </a:endParaRPr>
          </a:p>
          <a:p>
            <a:pPr marL="0" indent="0">
              <a:buNone/>
            </a:pPr>
            <a:r>
              <a:rPr lang="en-US" cap="none" dirty="0">
                <a:latin typeface="Times New Roman" panose="02020603050405020304" pitchFamily="18" charset="0"/>
                <a:cs typeface="Times New Roman" panose="02020603050405020304" pitchFamily="18" charset="0"/>
              </a:rPr>
              <a:t>Property </a:t>
            </a:r>
            <a:r>
              <a:rPr lang="en-US" cap="none" dirty="0" smtClean="0">
                <a:latin typeface="Times New Roman" panose="02020603050405020304" pitchFamily="18" charset="0"/>
                <a:cs typeface="Times New Roman" panose="02020603050405020304" pitchFamily="18" charset="0"/>
              </a:rPr>
              <a:t>tax brings </a:t>
            </a:r>
            <a:r>
              <a:rPr lang="en-US" cap="none" dirty="0">
                <a:latin typeface="Times New Roman" panose="02020603050405020304" pitchFamily="18" charset="0"/>
                <a:cs typeface="Times New Roman" panose="02020603050405020304" pitchFamily="18" charset="0"/>
              </a:rPr>
              <a:t>in the most money of all taxes available to </a:t>
            </a:r>
            <a:r>
              <a:rPr lang="en-US" cap="none" dirty="0" smtClean="0">
                <a:latin typeface="Times New Roman" panose="02020603050405020304" pitchFamily="18" charset="0"/>
                <a:cs typeface="Times New Roman" panose="02020603050405020304" pitchFamily="18" charset="0"/>
              </a:rPr>
              <a:t>local government </a:t>
            </a:r>
            <a:r>
              <a:rPr lang="en-US" cap="none" dirty="0">
                <a:latin typeface="Times New Roman" panose="02020603050405020304" pitchFamily="18" charset="0"/>
                <a:cs typeface="Times New Roman" panose="02020603050405020304" pitchFamily="18" charset="0"/>
              </a:rPr>
              <a:t>to pay for schools, roads, police and </a:t>
            </a:r>
            <a:r>
              <a:rPr lang="en-US" cap="none" dirty="0" smtClean="0">
                <a:latin typeface="Times New Roman" panose="02020603050405020304" pitchFamily="18" charset="0"/>
                <a:cs typeface="Times New Roman" panose="02020603050405020304" pitchFamily="18" charset="0"/>
              </a:rPr>
              <a:t>firemen, emergency </a:t>
            </a:r>
            <a:r>
              <a:rPr lang="en-US" cap="none" dirty="0">
                <a:latin typeface="Times New Roman" panose="02020603050405020304" pitchFamily="18" charset="0"/>
                <a:cs typeface="Times New Roman" panose="02020603050405020304" pitchFamily="18" charset="0"/>
              </a:rPr>
              <a:t>response services, libraries, parks and </a:t>
            </a:r>
            <a:r>
              <a:rPr lang="en-US" cap="none" dirty="0" smtClean="0">
                <a:latin typeface="Times New Roman" panose="02020603050405020304" pitchFamily="18" charset="0"/>
                <a:cs typeface="Times New Roman" panose="02020603050405020304" pitchFamily="18" charset="0"/>
              </a:rPr>
              <a:t>other services </a:t>
            </a:r>
            <a:r>
              <a:rPr lang="en-US" cap="none" dirty="0">
                <a:latin typeface="Times New Roman" panose="02020603050405020304" pitchFamily="18" charset="0"/>
                <a:cs typeface="Times New Roman" panose="02020603050405020304" pitchFamily="18" charset="0"/>
              </a:rPr>
              <a:t>provided by local government.</a:t>
            </a:r>
            <a:r>
              <a:rPr lang="en-US" cap="none" dirty="0">
                <a:latin typeface="Times New Roman" panose="02020603050405020304" pitchFamily="18" charset="0"/>
                <a:cs typeface="Times New Roman" panose="02020603050405020304" pitchFamily="18" charset="0"/>
              </a:rPr>
              <a:t/>
            </a:r>
            <a:br>
              <a:rPr lang="en-US" cap="none" dirty="0">
                <a:latin typeface="Times New Roman" panose="02020603050405020304" pitchFamily="18" charset="0"/>
                <a:cs typeface="Times New Roman" panose="02020603050405020304" pitchFamily="18" charset="0"/>
              </a:rPr>
            </a:br>
            <a:r>
              <a:rPr lang="en-US" dirty="0"/>
              <a:t/>
            </a:r>
            <a:br>
              <a:rPr lang="en-US" dirty="0"/>
            </a:br>
            <a:endParaRPr lang="en-US" dirty="0"/>
          </a:p>
        </p:txBody>
      </p:sp>
      <p:pic>
        <p:nvPicPr>
          <p:cNvPr id="2050" name="Picture 2" descr="Image result for property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9587" y="328231"/>
            <a:ext cx="4378818" cy="1735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8588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74265" y="287590"/>
            <a:ext cx="5107144" cy="5604763"/>
          </a:xfrm>
          <a:prstGeom prst="rect">
            <a:avLst/>
          </a:prstGeom>
        </p:spPr>
      </p:pic>
    </p:spTree>
    <p:extLst>
      <p:ext uri="{BB962C8B-B14F-4D97-AF65-F5344CB8AC3E}">
        <p14:creationId xmlns:p14="http://schemas.microsoft.com/office/powerpoint/2010/main" val="13950684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cap="none" dirty="0">
                <a:latin typeface="Times New Roman" panose="02020603050405020304" pitchFamily="18" charset="0"/>
                <a:cs typeface="Times New Roman" panose="02020603050405020304" pitchFamily="18" charset="0"/>
                <a:hlinkClick r:id="rId2"/>
              </a:rPr>
              <a:t>http://emilyross.com/news/map-of-property-tax-rate-in-austin-by-zip-code-area#PhotoSwipe1480358656427</a:t>
            </a:r>
            <a:endParaRPr lang="en-US" dirty="0"/>
          </a:p>
        </p:txBody>
      </p:sp>
      <p:sp>
        <p:nvSpPr>
          <p:cNvPr id="3" name="Content Placeholder 2"/>
          <p:cNvSpPr>
            <a:spLocks noGrp="1"/>
          </p:cNvSpPr>
          <p:nvPr>
            <p:ph sz="quarter" idx="13"/>
          </p:nvPr>
        </p:nvSpPr>
        <p:spPr/>
        <p:txBody>
          <a:bodyPr/>
          <a:lstStyle/>
          <a:p>
            <a:pPr marL="0" indent="0">
              <a:buNone/>
            </a:pPr>
            <a:r>
              <a:rPr lang="en-US" dirty="0">
                <a:hlinkClick r:id="rId3"/>
              </a:rPr>
              <a:t>https://</a:t>
            </a:r>
            <a:r>
              <a:rPr lang="en-US" dirty="0" smtClean="0">
                <a:hlinkClick r:id="rId3"/>
              </a:rPr>
              <a:t>smartasset.com/taxes/texas-property-tax-calculator#97ZfbZN4gf</a:t>
            </a:r>
            <a:endParaRPr lang="en-US" dirty="0" smtClean="0"/>
          </a:p>
          <a:p>
            <a:pPr marL="0" indent="0">
              <a:buNone/>
            </a:pPr>
            <a:endParaRPr lang="en-US" dirty="0"/>
          </a:p>
        </p:txBody>
      </p:sp>
    </p:spTree>
    <p:extLst>
      <p:ext uri="{BB962C8B-B14F-4D97-AF65-F5344CB8AC3E}">
        <p14:creationId xmlns:p14="http://schemas.microsoft.com/office/powerpoint/2010/main" val="36489478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Payroll Tax</a:t>
            </a:r>
            <a:endParaRPr lang="en-US" dirty="0"/>
          </a:p>
        </p:txBody>
      </p:sp>
      <p:sp>
        <p:nvSpPr>
          <p:cNvPr id="3" name="Content Placeholder 2"/>
          <p:cNvSpPr>
            <a:spLocks noGrp="1"/>
          </p:cNvSpPr>
          <p:nvPr>
            <p:ph sz="quarter" idx="13"/>
          </p:nvPr>
        </p:nvSpPr>
        <p:spPr/>
        <p:txBody>
          <a:bodyPr anchor="t"/>
          <a:lstStyle/>
          <a:p>
            <a:pPr marL="0" indent="0">
              <a:buNone/>
            </a:pPr>
            <a:r>
              <a:rPr lang="en-US" cap="none" dirty="0" smtClean="0">
                <a:latin typeface="Times New Roman" panose="02020603050405020304" pitchFamily="18" charset="0"/>
                <a:cs typeface="Times New Roman" panose="02020603050405020304" pitchFamily="18" charset="0"/>
              </a:rPr>
              <a:t>Payroll taxes are deducted, or taken out, of an employees salary. These taxes are then used to pay for federal programs such as social security and </a:t>
            </a:r>
            <a:r>
              <a:rPr lang="en-US" cap="none" dirty="0" err="1" smtClean="0">
                <a:latin typeface="Times New Roman" panose="02020603050405020304" pitchFamily="18" charset="0"/>
                <a:cs typeface="Times New Roman" panose="02020603050405020304" pitchFamily="18" charset="0"/>
              </a:rPr>
              <a:t>medicare</a:t>
            </a:r>
            <a:r>
              <a:rPr lang="en-US" cap="none" dirty="0" smtClean="0">
                <a:latin typeface="Times New Roman" panose="02020603050405020304" pitchFamily="18" charset="0"/>
                <a:cs typeface="Times New Roman" panose="02020603050405020304" pitchFamily="18" charset="0"/>
              </a:rPr>
              <a:t>. </a:t>
            </a:r>
            <a:endParaRPr lang="en-US"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32555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Gross vs Net pay</a:t>
            </a:r>
            <a:endParaRPr lang="en-US" dirty="0"/>
          </a:p>
        </p:txBody>
      </p:sp>
      <p:sp>
        <p:nvSpPr>
          <p:cNvPr id="4" name="Subtitle 3"/>
          <p:cNvSpPr>
            <a:spLocks noGrp="1"/>
          </p:cNvSpPr>
          <p:nvPr>
            <p:ph type="subTitle" idx="1"/>
          </p:nvPr>
        </p:nvSpPr>
        <p:spPr/>
        <p:txBody>
          <a:bodyPr/>
          <a:lstStyle/>
          <a:p>
            <a:r>
              <a:rPr lang="en-US" dirty="0" smtClean="0"/>
              <a:t>Day 3</a:t>
            </a:r>
            <a:endParaRPr lang="en-US" dirty="0"/>
          </a:p>
        </p:txBody>
      </p:sp>
    </p:spTree>
    <p:extLst>
      <p:ext uri="{BB962C8B-B14F-4D97-AF65-F5344CB8AC3E}">
        <p14:creationId xmlns:p14="http://schemas.microsoft.com/office/powerpoint/2010/main" val="15254259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Gross pay</a:t>
            </a:r>
            <a:endParaRPr lang="en-US" dirty="0"/>
          </a:p>
        </p:txBody>
      </p:sp>
      <p:sp>
        <p:nvSpPr>
          <p:cNvPr id="4" name="TextBox 3"/>
          <p:cNvSpPr txBox="1"/>
          <p:nvPr/>
        </p:nvSpPr>
        <p:spPr>
          <a:xfrm>
            <a:off x="1341595" y="4945487"/>
            <a:ext cx="9826580" cy="3618964"/>
          </a:xfrm>
          <a:prstGeom prst="rect">
            <a:avLst/>
          </a:prstGeom>
          <a:noFill/>
        </p:spPr>
        <p:txBody>
          <a:bodyPr wrap="square" rtlCol="0">
            <a:spAutoFit/>
          </a:bodyPr>
          <a:lstStyle/>
          <a:p>
            <a:endParaRPr lang="en-US" dirty="0"/>
          </a:p>
        </p:txBody>
      </p:sp>
      <p:pic>
        <p:nvPicPr>
          <p:cNvPr id="1028"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1" y="1837765"/>
            <a:ext cx="4104515" cy="307838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997003" y="1837765"/>
            <a:ext cx="5190186" cy="1754326"/>
          </a:xfrm>
          <a:prstGeom prst="rect">
            <a:avLst/>
          </a:prstGeom>
          <a:noFill/>
        </p:spPr>
        <p:txBody>
          <a:bodyPr wrap="square" rtlCol="0">
            <a:spAutoFit/>
          </a:bodyPr>
          <a:lstStyle/>
          <a:p>
            <a:r>
              <a:rPr lang="en-US" dirty="0" smtClean="0"/>
              <a:t>Meet Bob!</a:t>
            </a:r>
          </a:p>
          <a:p>
            <a:r>
              <a:rPr lang="en-US" dirty="0" smtClean="0"/>
              <a:t>Bob is a construction worker who builds for the city of Austin. </a:t>
            </a:r>
          </a:p>
          <a:p>
            <a:endParaRPr lang="en-US" dirty="0"/>
          </a:p>
          <a:p>
            <a:r>
              <a:rPr lang="en-US" dirty="0" smtClean="0"/>
              <a:t>Bob has been working at the construction site for one year now. </a:t>
            </a:r>
            <a:endParaRPr lang="en-US" dirty="0"/>
          </a:p>
        </p:txBody>
      </p:sp>
    </p:spTree>
    <p:extLst>
      <p:ext uri="{BB962C8B-B14F-4D97-AF65-F5344CB8AC3E}">
        <p14:creationId xmlns:p14="http://schemas.microsoft.com/office/powerpoint/2010/main" val="2809277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circle(in)">
                                      <p:cBhvr>
                                        <p:cTn id="14" dur="2000"/>
                                        <p:tgtEl>
                                          <p:spTgt spid="102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851" y="271150"/>
            <a:ext cx="10396882" cy="1151965"/>
          </a:xfrm>
        </p:spPr>
        <p:txBody>
          <a:bodyPr>
            <a:noAutofit/>
          </a:bodyPr>
          <a:lstStyle/>
          <a:p>
            <a:r>
              <a:rPr lang="en-US" sz="3200" dirty="0" smtClean="0"/>
              <a:t>Every month, Bob receives a pay check and a pay stub. A pay stub lays out everything you’ve earned for the month. </a:t>
            </a:r>
            <a:endParaRPr lang="en-US" sz="3200" dirty="0"/>
          </a:p>
        </p:txBody>
      </p:sp>
      <p:pic>
        <p:nvPicPr>
          <p:cNvPr id="2050" name="Picture 2" descr="Image result for pay stub examp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792" y="1423115"/>
            <a:ext cx="95250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231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 calcmode="lin" valueType="num">
                                      <p:cBhvr additive="base">
                                        <p:cTn id="14" dur="500" fill="hold"/>
                                        <p:tgtEl>
                                          <p:spTgt spid="2050"/>
                                        </p:tgtEl>
                                        <p:attrNameLst>
                                          <p:attrName>ppt_x</p:attrName>
                                        </p:attrNameLst>
                                      </p:cBhvr>
                                      <p:tavLst>
                                        <p:tav tm="0">
                                          <p:val>
                                            <p:strVal val="#ppt_x"/>
                                          </p:val>
                                        </p:tav>
                                        <p:tav tm="100000">
                                          <p:val>
                                            <p:strVal val="#ppt_x"/>
                                          </p:val>
                                        </p:tav>
                                      </p:tavLst>
                                    </p:anim>
                                    <p:anim calcmode="lin" valueType="num">
                                      <p:cBhvr additive="base">
                                        <p:cTn id="15"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dirty="0"/>
          </a:p>
        </p:txBody>
      </p:sp>
      <p:pic>
        <p:nvPicPr>
          <p:cNvPr id="4" name="Picture 2" descr="Image result for pay stub examples"/>
          <p:cNvPicPr>
            <a:picLocks noChangeAspect="1" noChangeArrowheads="1"/>
          </p:cNvPicPr>
          <p:nvPr/>
        </p:nvPicPr>
        <p:blipFill rotWithShape="1">
          <a:blip r:embed="rId2">
            <a:extLst>
              <a:ext uri="{28A0092B-C50C-407E-A947-70E740481C1C}">
                <a14:useLocalDpi xmlns:a14="http://schemas.microsoft.com/office/drawing/2010/main" val="0"/>
              </a:ext>
            </a:extLst>
          </a:blip>
          <a:srcRect b="77149"/>
          <a:stretch/>
        </p:blipFill>
        <p:spPr bwMode="auto">
          <a:xfrm>
            <a:off x="875955" y="2630725"/>
            <a:ext cx="9525000" cy="1088265"/>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p:cNvSpPr/>
          <p:nvPr/>
        </p:nvSpPr>
        <p:spPr>
          <a:xfrm rot="2555468">
            <a:off x="781561" y="1018601"/>
            <a:ext cx="2743200" cy="13522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799268" y="998113"/>
            <a:ext cx="6349284" cy="1200329"/>
          </a:xfrm>
          <a:prstGeom prst="rect">
            <a:avLst/>
          </a:prstGeom>
          <a:solidFill>
            <a:srgbClr val="FFFF00"/>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Every pay stub contains the same basic information: </a:t>
            </a:r>
          </a:p>
          <a:p>
            <a:r>
              <a:rPr lang="en-US" dirty="0" smtClean="0">
                <a:latin typeface="Times New Roman" panose="02020603050405020304" pitchFamily="18" charset="0"/>
                <a:cs typeface="Times New Roman" panose="02020603050405020304" pitchFamily="18" charset="0"/>
              </a:rPr>
              <a:t>Name of the employee, employee ID number, and the pay period. The pay period indicates the days for which the employee is being paid for.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4445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1000"/>
                                        <p:tgtEl>
                                          <p:spTgt spid="6">
                                            <p:txEl>
                                              <p:pRg st="1" end="1"/>
                                            </p:txEl>
                                          </p:spTgt>
                                        </p:tgtEl>
                                      </p:cBhvr>
                                    </p:animEffect>
                                    <p:anim calcmode="lin" valueType="num">
                                      <p:cBhvr>
                                        <p:cTn id="1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a:p>
        </p:txBody>
      </p:sp>
      <p:pic>
        <p:nvPicPr>
          <p:cNvPr id="4" name="Picture 2" descr="Image result for pay stub examp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0653" y="685800"/>
            <a:ext cx="95250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038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dirty="0"/>
          </a:p>
        </p:txBody>
      </p:sp>
      <p:pic>
        <p:nvPicPr>
          <p:cNvPr id="4" name="Picture 2" descr="Image result for pay stub examples"/>
          <p:cNvPicPr>
            <a:picLocks noChangeAspect="1" noChangeArrowheads="1"/>
          </p:cNvPicPr>
          <p:nvPr/>
        </p:nvPicPr>
        <p:blipFill rotWithShape="1">
          <a:blip r:embed="rId2">
            <a:extLst>
              <a:ext uri="{28A0092B-C50C-407E-A947-70E740481C1C}">
                <a14:useLocalDpi xmlns:a14="http://schemas.microsoft.com/office/drawing/2010/main" val="0"/>
              </a:ext>
            </a:extLst>
          </a:blip>
          <a:srcRect l="665" r="48630"/>
          <a:stretch/>
        </p:blipFill>
        <p:spPr bwMode="auto">
          <a:xfrm>
            <a:off x="6101190" y="685800"/>
            <a:ext cx="4829578" cy="4762500"/>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p:cNvSpPr/>
          <p:nvPr/>
        </p:nvSpPr>
        <p:spPr>
          <a:xfrm>
            <a:off x="3002189" y="1427762"/>
            <a:ext cx="2949262" cy="14810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04974" y="144888"/>
            <a:ext cx="2797215" cy="4524315"/>
          </a:xfrm>
          <a:prstGeom prst="rect">
            <a:avLst/>
          </a:prstGeom>
          <a:solidFill>
            <a:srgbClr val="FFFF00"/>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There is a section on this pay stub labeled Gross wages. </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Gross wages or gross pay is how much you make BEFORE taxes and other deductions are taken out. It is the number people look for when asking how much you make in a  month or in a year. </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In this example, Bob earned a gross pay of $1,000 for the month.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33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0-#ppt_w/2"/>
                                          </p:val>
                                        </p:tav>
                                        <p:tav tm="100000">
                                          <p:val>
                                            <p:strVal val="#ppt_x"/>
                                          </p:val>
                                        </p:tav>
                                      </p:tavLst>
                                    </p:anim>
                                    <p:anim calcmode="lin" valueType="num">
                                      <p:cBhvr additive="base">
                                        <p:cTn id="15"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in)">
                                      <p:cBhvr>
                                        <p:cTn id="2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income</a:t>
            </a:r>
            <a:endParaRPr lang="en-US" dirty="0"/>
          </a:p>
        </p:txBody>
      </p:sp>
      <p:sp>
        <p:nvSpPr>
          <p:cNvPr id="4" name="Subtitle 3"/>
          <p:cNvSpPr>
            <a:spLocks noGrp="1"/>
          </p:cNvSpPr>
          <p:nvPr>
            <p:ph type="subTitle" idx="1"/>
          </p:nvPr>
        </p:nvSpPr>
        <p:spPr/>
        <p:txBody>
          <a:bodyPr/>
          <a:lstStyle/>
          <a:p>
            <a:r>
              <a:rPr lang="en-US" dirty="0" smtClean="0"/>
              <a:t>Day one</a:t>
            </a:r>
            <a:endParaRPr lang="en-US" dirty="0"/>
          </a:p>
        </p:txBody>
      </p:sp>
    </p:spTree>
    <p:extLst>
      <p:ext uri="{BB962C8B-B14F-4D97-AF65-F5344CB8AC3E}">
        <p14:creationId xmlns:p14="http://schemas.microsoft.com/office/powerpoint/2010/main" val="36418301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barn(inVertical)">
                                      <p:cBhvr>
                                        <p:cTn id="1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a:p>
        </p:txBody>
      </p:sp>
      <p:pic>
        <p:nvPicPr>
          <p:cNvPr id="4" name="Picture 2" descr="Image result for pay stub examp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0653" y="685800"/>
            <a:ext cx="95250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2706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a:p>
        </p:txBody>
      </p:sp>
      <p:pic>
        <p:nvPicPr>
          <p:cNvPr id="4" name="Picture 2" descr="Image result for pay stub examples"/>
          <p:cNvPicPr>
            <a:picLocks noChangeAspect="1" noChangeArrowheads="1"/>
          </p:cNvPicPr>
          <p:nvPr/>
        </p:nvPicPr>
        <p:blipFill rotWithShape="1">
          <a:blip r:embed="rId2">
            <a:extLst>
              <a:ext uri="{28A0092B-C50C-407E-A947-70E740481C1C}">
                <a14:useLocalDpi xmlns:a14="http://schemas.microsoft.com/office/drawing/2010/main" val="0"/>
              </a:ext>
            </a:extLst>
          </a:blip>
          <a:srcRect l="51378"/>
          <a:stretch/>
        </p:blipFill>
        <p:spPr bwMode="auto">
          <a:xfrm>
            <a:off x="6014433" y="685800"/>
            <a:ext cx="4631219" cy="4762500"/>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p:cNvSpPr/>
          <p:nvPr/>
        </p:nvSpPr>
        <p:spPr>
          <a:xfrm>
            <a:off x="3606085" y="1683959"/>
            <a:ext cx="2408348" cy="27661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85800" y="685800"/>
            <a:ext cx="2920285" cy="2308324"/>
          </a:xfrm>
          <a:prstGeom prst="rect">
            <a:avLst/>
          </a:prstGeom>
          <a:solidFill>
            <a:srgbClr val="FFFF00"/>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This section of the pay stub is labeled ‘Deductions.’</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Remember when we talked about income taxes? This is where the government takes some of the money YOU earned to pay for services. </a:t>
            </a:r>
            <a:endParaRPr lang="en-US" dirty="0">
              <a:latin typeface="Times New Roman" panose="02020603050405020304" pitchFamily="18" charset="0"/>
              <a:cs typeface="Times New Roman" panose="02020603050405020304" pitchFamily="18" charset="0"/>
            </a:endParaRPr>
          </a:p>
        </p:txBody>
      </p:sp>
      <p:sp>
        <p:nvSpPr>
          <p:cNvPr id="7" name="Curved Up Arrow 6"/>
          <p:cNvSpPr/>
          <p:nvPr/>
        </p:nvSpPr>
        <p:spPr>
          <a:xfrm>
            <a:off x="3709115" y="5442647"/>
            <a:ext cx="6426558" cy="1071874"/>
          </a:xfrm>
          <a:prstGeom prst="curved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685800" y="3271234"/>
            <a:ext cx="2920285" cy="2031325"/>
          </a:xfrm>
          <a:prstGeom prst="rect">
            <a:avLst/>
          </a:prstGeom>
          <a:solidFill>
            <a:srgbClr val="FFFF00"/>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After all deductions have been taken out, what you are left with is called NET PAY.</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This is the money you can then use to spend, save or share.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4373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ppt_x"/>
                                          </p:val>
                                        </p:tav>
                                        <p:tav tm="100000">
                                          <p:val>
                                            <p:strVal val="#ppt_x"/>
                                          </p:val>
                                        </p:tav>
                                      </p:tavLst>
                                    </p:anim>
                                    <p:anim calcmode="lin" valueType="num">
                                      <p:cBhvr additive="base">
                                        <p:cTn id="3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10396882" cy="1151965"/>
          </a:xfrm>
        </p:spPr>
        <p:txBody>
          <a:bodyPr/>
          <a:lstStyle/>
          <a:p>
            <a:endParaRPr lang="en-US"/>
          </a:p>
        </p:txBody>
      </p:sp>
      <p:sp>
        <p:nvSpPr>
          <p:cNvPr id="3" name="Content Placeholder 2"/>
          <p:cNvSpPr>
            <a:spLocks noGrp="1"/>
          </p:cNvSpPr>
          <p:nvPr>
            <p:ph sz="quarter" idx="13"/>
          </p:nvPr>
        </p:nvSpPr>
        <p:spPr/>
        <p:txBody>
          <a:bodyPr/>
          <a:lstStyle/>
          <a:p>
            <a:endParaRPr lang="en-US"/>
          </a:p>
        </p:txBody>
      </p:sp>
      <p:pic>
        <p:nvPicPr>
          <p:cNvPr id="4"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360" y="235063"/>
            <a:ext cx="4104515" cy="307838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pay stub examp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4877" y="235063"/>
            <a:ext cx="7221070" cy="361053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20360" y="3425780"/>
            <a:ext cx="4104515" cy="1754326"/>
          </a:xfrm>
          <a:prstGeom prst="rect">
            <a:avLst/>
          </a:prstGeom>
          <a:solidFill>
            <a:srgbClr val="FFFF00"/>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                                                                                   So, Bob earned a total of $1,000. After he pays his taxes, he really only took home $709.74</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4317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Gross pay vs net pay activity #1</a:t>
            </a:r>
            <a:endParaRPr lang="en-US" dirty="0"/>
          </a:p>
        </p:txBody>
      </p:sp>
      <p:sp>
        <p:nvSpPr>
          <p:cNvPr id="4" name="TextBox 3"/>
          <p:cNvSpPr txBox="1"/>
          <p:nvPr/>
        </p:nvSpPr>
        <p:spPr>
          <a:xfrm>
            <a:off x="685801" y="1700011"/>
            <a:ext cx="10274120" cy="2031325"/>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Camille Larson works for Paper Media Company. Her social security ID is 1234-678 and her employee ID is 123. This month, she will be receiving a paycheck on November 30, 2016. The check will cover the date for November 1-November 29. </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During the month of November, Camille worked a total of 80 hours and gets paid $10 per hour. </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On your activity sheet, fill in necessary information in all </a:t>
            </a:r>
            <a:endParaRPr lang="en-US" dirty="0">
              <a:latin typeface="Times New Roman" panose="02020603050405020304" pitchFamily="18" charset="0"/>
              <a:cs typeface="Times New Roman" panose="02020603050405020304" pitchFamily="18" charset="0"/>
            </a:endParaRPr>
          </a:p>
        </p:txBody>
      </p:sp>
      <p:sp>
        <p:nvSpPr>
          <p:cNvPr id="5" name="Text Box 22"/>
          <p:cNvSpPr txBox="1"/>
          <p:nvPr/>
        </p:nvSpPr>
        <p:spPr>
          <a:xfrm>
            <a:off x="6137838" y="3394831"/>
            <a:ext cx="637540" cy="222885"/>
          </a:xfrm>
          <a:prstGeom prst="rect">
            <a:avLst/>
          </a:prstGeom>
          <a:solidFill>
            <a:schemeClr val="bg1">
              <a:lumMod val="75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100">
                <a:effectLs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9009044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Gross pay vs net pay activity #2</a:t>
            </a:r>
            <a:endParaRPr lang="en-US" dirty="0"/>
          </a:p>
        </p:txBody>
      </p:sp>
      <p:sp>
        <p:nvSpPr>
          <p:cNvPr id="5" name="Content Placeholder 4"/>
          <p:cNvSpPr txBox="1">
            <a:spLocks noGrp="1"/>
          </p:cNvSpPr>
          <p:nvPr>
            <p:ph sz="quarter" idx="13"/>
          </p:nvPr>
        </p:nvSpPr>
        <p:spPr>
          <a:xfrm>
            <a:off x="685800" y="2640810"/>
            <a:ext cx="10394707" cy="2156360"/>
          </a:xfrm>
          <a:prstGeom prst="rect">
            <a:avLst/>
          </a:prstGeom>
          <a:noFill/>
        </p:spPr>
        <p:txBody>
          <a:bodyPr wrap="square" rtlCol="0">
            <a:spAutoFit/>
          </a:bodyPr>
          <a:lstStyle/>
          <a:p>
            <a:pPr marL="0" indent="0">
              <a:buNone/>
            </a:pPr>
            <a:r>
              <a:rPr lang="en-US" cap="none" dirty="0" smtClean="0">
                <a:latin typeface="Times New Roman" panose="02020603050405020304" pitchFamily="18" charset="0"/>
                <a:cs typeface="Times New Roman" panose="02020603050405020304" pitchFamily="18" charset="0"/>
              </a:rPr>
              <a:t>Camille Larson works for Paper Media Company. Her social security ID is 1234-678 and her employee ID is 123. This month, she will be receiving a paycheck on November 30, 2016. The check will cover the date for November 1-November 29. </a:t>
            </a:r>
          </a:p>
          <a:p>
            <a:pPr marL="0" indent="0">
              <a:buNone/>
            </a:pPr>
            <a:r>
              <a:rPr lang="en-US" cap="none" dirty="0" smtClean="0">
                <a:latin typeface="Times New Roman" panose="02020603050405020304" pitchFamily="18" charset="0"/>
                <a:cs typeface="Times New Roman" panose="02020603050405020304" pitchFamily="18" charset="0"/>
              </a:rPr>
              <a:t>During the month of November, Camille worked a total of 80 hours and gets paid $10 per hour. </a:t>
            </a:r>
          </a:p>
          <a:p>
            <a:pPr marL="0" indent="0">
              <a:buNone/>
            </a:pPr>
            <a:r>
              <a:rPr lang="en-US" cap="none" dirty="0" smtClean="0">
                <a:latin typeface="Times New Roman" panose="02020603050405020304" pitchFamily="18" charset="0"/>
                <a:cs typeface="Times New Roman" panose="02020603050405020304" pitchFamily="18" charset="0"/>
              </a:rPr>
              <a:t>On your activity sheet, fill in necessary information in all </a:t>
            </a:r>
            <a:endParaRPr lang="en-US"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91584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a:p>
        </p:txBody>
      </p:sp>
    </p:spTree>
    <p:extLst>
      <p:ext uri="{BB962C8B-B14F-4D97-AF65-F5344CB8AC3E}">
        <p14:creationId xmlns:p14="http://schemas.microsoft.com/office/powerpoint/2010/main" val="3687898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a:p>
        </p:txBody>
      </p:sp>
    </p:spTree>
    <p:extLst>
      <p:ext uri="{BB962C8B-B14F-4D97-AF65-F5344CB8AC3E}">
        <p14:creationId xmlns:p14="http://schemas.microsoft.com/office/powerpoint/2010/main" val="38189122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a:p>
        </p:txBody>
      </p:sp>
    </p:spTree>
    <p:extLst>
      <p:ext uri="{BB962C8B-B14F-4D97-AF65-F5344CB8AC3E}">
        <p14:creationId xmlns:p14="http://schemas.microsoft.com/office/powerpoint/2010/main" val="37955392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income? </a:t>
            </a:r>
            <a:endParaRPr lang="en-US" dirty="0"/>
          </a:p>
        </p:txBody>
      </p:sp>
      <p:sp>
        <p:nvSpPr>
          <p:cNvPr id="3" name="Content Placeholder 2"/>
          <p:cNvSpPr>
            <a:spLocks noGrp="1"/>
          </p:cNvSpPr>
          <p:nvPr>
            <p:ph sz="quarter" idx="13"/>
          </p:nvPr>
        </p:nvSpPr>
        <p:spPr/>
        <p:txBody>
          <a:bodyPr/>
          <a:lstStyle/>
          <a:p>
            <a:r>
              <a:rPr lang="en-US" dirty="0" smtClean="0"/>
              <a:t>When thinking about the word income, think of the word ‘in’. Income is the money that you earn or make while working at a job. The income you earn allows you to pay your bills, allow for expenses, and if there is any left, save. </a:t>
            </a:r>
          </a:p>
          <a:p>
            <a:r>
              <a:rPr lang="en-US" dirty="0" smtClean="0"/>
              <a:t>There are numerous ways to earn income. Based on your career of choice, you will either be making a hi income or a low income. </a:t>
            </a:r>
            <a:endParaRPr lang="en-US" dirty="0"/>
          </a:p>
          <a:p>
            <a:r>
              <a:rPr lang="en-US" dirty="0" smtClean="0"/>
              <a:t>In the next slide, you and your partner will explore a career website. This site was created by the government to help individuals better understand the type of job they would prefer to pursue. </a:t>
            </a:r>
            <a:endParaRPr lang="en-US" dirty="0"/>
          </a:p>
        </p:txBody>
      </p:sp>
    </p:spTree>
    <p:extLst>
      <p:ext uri="{BB962C8B-B14F-4D97-AF65-F5344CB8AC3E}">
        <p14:creationId xmlns:p14="http://schemas.microsoft.com/office/powerpoint/2010/main" val="246554764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489397"/>
            <a:ext cx="5882425" cy="1077218"/>
          </a:xfrm>
          <a:prstGeom prst="rect">
            <a:avLst/>
          </a:prstGeom>
          <a:noFill/>
        </p:spPr>
        <p:txBody>
          <a:bodyPr wrap="square" rtlCol="0">
            <a:spAutoFit/>
          </a:bodyPr>
          <a:lstStyle/>
          <a:p>
            <a:r>
              <a:rPr lang="en-US" sz="3200" dirty="0" smtClean="0"/>
              <a:t>Activity:</a:t>
            </a:r>
          </a:p>
          <a:p>
            <a:r>
              <a:rPr lang="en-US" sz="3200" dirty="0" smtClean="0"/>
              <a:t>How do people earn income?</a:t>
            </a:r>
            <a:endParaRPr lang="en-US" sz="3200" dirty="0"/>
          </a:p>
        </p:txBody>
      </p:sp>
      <p:sp>
        <p:nvSpPr>
          <p:cNvPr id="5" name="TextBox 4"/>
          <p:cNvSpPr txBox="1"/>
          <p:nvPr/>
        </p:nvSpPr>
        <p:spPr>
          <a:xfrm>
            <a:off x="685800" y="1566615"/>
            <a:ext cx="10483403" cy="3693319"/>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Instructions: </a:t>
            </a:r>
          </a:p>
          <a:p>
            <a:r>
              <a:rPr lang="en-US" dirty="0" smtClean="0">
                <a:latin typeface="Times New Roman" panose="02020603050405020304" pitchFamily="18" charset="0"/>
                <a:cs typeface="Times New Roman" panose="02020603050405020304" pitchFamily="18" charset="0"/>
              </a:rPr>
              <a:t>Click the following website</a:t>
            </a:r>
          </a:p>
          <a:p>
            <a:r>
              <a:rPr lang="en-US" dirty="0">
                <a:latin typeface="Times New Roman" panose="02020603050405020304" pitchFamily="18" charset="0"/>
                <a:cs typeface="Times New Roman" panose="02020603050405020304" pitchFamily="18" charset="0"/>
                <a:hlinkClick r:id="rId2"/>
              </a:rPr>
              <a:t>http://</a:t>
            </a:r>
            <a:r>
              <a:rPr lang="en-US" dirty="0" smtClean="0">
                <a:latin typeface="Times New Roman" panose="02020603050405020304" pitchFamily="18" charset="0"/>
                <a:cs typeface="Times New Roman" panose="02020603050405020304" pitchFamily="18" charset="0"/>
                <a:hlinkClick r:id="rId2"/>
              </a:rPr>
              <a:t>www.bls.gov/ooh/a-z-index.htm</a:t>
            </a: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n-US" dirty="0" smtClean="0">
                <a:latin typeface="Times New Roman" panose="02020603050405020304" pitchFamily="18" charset="0"/>
                <a:cs typeface="Times New Roman" panose="02020603050405020304" pitchFamily="18" charset="0"/>
              </a:rPr>
              <a:t>Search for the following jobs in the search bar</a:t>
            </a:r>
          </a:p>
          <a:p>
            <a:pPr marL="800100" lvl="1" indent="-342900">
              <a:buFont typeface="+mj-lt"/>
              <a:buAutoNum type="arabicPeriod"/>
            </a:pPr>
            <a:r>
              <a:rPr lang="en-US" dirty="0" smtClean="0">
                <a:latin typeface="Times New Roman" panose="02020603050405020304" pitchFamily="18" charset="0"/>
                <a:cs typeface="Times New Roman" panose="02020603050405020304" pitchFamily="18" charset="0"/>
              </a:rPr>
              <a:t>Elementary school Teacher</a:t>
            </a:r>
          </a:p>
          <a:p>
            <a:pPr marL="800100" lvl="1" indent="-342900">
              <a:buFont typeface="+mj-lt"/>
              <a:buAutoNum type="arabicPeriod"/>
            </a:pPr>
            <a:r>
              <a:rPr lang="en-US" dirty="0" smtClean="0">
                <a:latin typeface="Times New Roman" panose="02020603050405020304" pitchFamily="18" charset="0"/>
                <a:cs typeface="Times New Roman" panose="02020603050405020304" pitchFamily="18" charset="0"/>
              </a:rPr>
              <a:t>Mechanic</a:t>
            </a:r>
          </a:p>
          <a:p>
            <a:pPr marL="800100" lvl="1" indent="-342900">
              <a:buFont typeface="+mj-lt"/>
              <a:buAutoNum type="arabicPeriod"/>
            </a:pPr>
            <a:r>
              <a:rPr lang="en-US" dirty="0" smtClean="0">
                <a:latin typeface="Times New Roman" panose="02020603050405020304" pitchFamily="18" charset="0"/>
                <a:cs typeface="Times New Roman" panose="02020603050405020304" pitchFamily="18" charset="0"/>
              </a:rPr>
              <a:t>Nurse</a:t>
            </a:r>
          </a:p>
          <a:p>
            <a:pPr marL="800100" lvl="1" indent="-342900">
              <a:buFont typeface="+mj-lt"/>
              <a:buAutoNum type="arabicPeriod"/>
            </a:pPr>
            <a:r>
              <a:rPr lang="en-US" dirty="0" smtClean="0">
                <a:latin typeface="Times New Roman" panose="02020603050405020304" pitchFamily="18" charset="0"/>
                <a:cs typeface="Times New Roman" panose="02020603050405020304" pitchFamily="18" charset="0"/>
              </a:rPr>
              <a:t>Police </a:t>
            </a:r>
          </a:p>
          <a:p>
            <a:pPr marL="800100" lvl="1" indent="-342900">
              <a:buFont typeface="+mj-lt"/>
              <a:buAutoNum type="arabicPeriod"/>
            </a:pPr>
            <a:endParaRPr lang="en-US" dirty="0" smtClean="0">
              <a:latin typeface="Times New Roman" panose="02020603050405020304" pitchFamily="18" charset="0"/>
              <a:cs typeface="Times New Roman" panose="02020603050405020304" pitchFamily="18" charset="0"/>
            </a:endParaRPr>
          </a:p>
          <a:p>
            <a:pPr marL="342900" indent="-342900">
              <a:buFont typeface="+mj-lt"/>
              <a:buAutoNum type="arabicPeriod"/>
            </a:pPr>
            <a:r>
              <a:rPr lang="en-US" dirty="0" smtClean="0">
                <a:latin typeface="Times New Roman" panose="02020603050405020304" pitchFamily="18" charset="0"/>
                <a:cs typeface="Times New Roman" panose="02020603050405020304" pitchFamily="18" charset="0"/>
              </a:rPr>
              <a:t>Look for the annual income for each of the jobs and write these on your paper</a:t>
            </a:r>
          </a:p>
          <a:p>
            <a:pPr marL="342900" indent="-342900">
              <a:buFont typeface="+mj-lt"/>
              <a:buAutoNum type="arabicPeriod"/>
            </a:pPr>
            <a:r>
              <a:rPr lang="en-US" dirty="0" smtClean="0">
                <a:latin typeface="Times New Roman" panose="02020603050405020304" pitchFamily="18" charset="0"/>
                <a:cs typeface="Times New Roman" panose="02020603050405020304" pitchFamily="18" charset="0"/>
              </a:rPr>
              <a:t>Locate the educational requirements for this job and write those into your table as well. </a:t>
            </a:r>
          </a:p>
          <a:p>
            <a:pPr marL="342900" indent="-342900">
              <a:buFont typeface="+mj-lt"/>
              <a:buAutoNum type="arabicPeriod"/>
            </a:pPr>
            <a:r>
              <a:rPr lang="en-US" dirty="0" smtClean="0">
                <a:latin typeface="Times New Roman" panose="02020603050405020304" pitchFamily="18" charset="0"/>
                <a:cs typeface="Times New Roman" panose="02020603050405020304" pitchFamily="18" charset="0"/>
              </a:rPr>
              <a:t>If time permits, you may research additional jobs of your choice.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0504436"/>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Taxes</a:t>
            </a:r>
            <a:endParaRPr lang="en-US" dirty="0"/>
          </a:p>
        </p:txBody>
      </p:sp>
      <p:sp>
        <p:nvSpPr>
          <p:cNvPr id="3" name="Subtitle 2"/>
          <p:cNvSpPr>
            <a:spLocks noGrp="1"/>
          </p:cNvSpPr>
          <p:nvPr>
            <p:ph type="subTitle" idx="1"/>
          </p:nvPr>
        </p:nvSpPr>
        <p:spPr/>
        <p:txBody>
          <a:bodyPr/>
          <a:lstStyle/>
          <a:p>
            <a:r>
              <a:rPr lang="en-US" dirty="0" smtClean="0"/>
              <a:t>Day two</a:t>
            </a:r>
            <a:endParaRPr lang="en-US" dirty="0"/>
          </a:p>
        </p:txBody>
      </p:sp>
    </p:spTree>
    <p:extLst>
      <p:ext uri="{BB962C8B-B14F-4D97-AF65-F5344CB8AC3E}">
        <p14:creationId xmlns:p14="http://schemas.microsoft.com/office/powerpoint/2010/main" val="39536343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taxes and why do we need them? </a:t>
            </a:r>
            <a:endParaRPr lang="en-US" dirty="0"/>
          </a:p>
        </p:txBody>
      </p:sp>
      <p:sp>
        <p:nvSpPr>
          <p:cNvPr id="3" name="Content Placeholder 2"/>
          <p:cNvSpPr>
            <a:spLocks noGrp="1"/>
          </p:cNvSpPr>
          <p:nvPr>
            <p:ph sz="quarter" idx="13"/>
          </p:nvPr>
        </p:nvSpPr>
        <p:spPr/>
        <p:txBody>
          <a:bodyPr anchor="t"/>
          <a:lstStyle/>
          <a:p>
            <a:pPr marL="0" indent="0">
              <a:buNone/>
            </a:pPr>
            <a:r>
              <a:rPr lang="en-US" cap="none" dirty="0">
                <a:latin typeface="Times New Roman" panose="02020603050405020304" pitchFamily="18" charset="0"/>
                <a:cs typeface="Times New Roman" panose="02020603050405020304" pitchFamily="18" charset="0"/>
              </a:rPr>
              <a:t>Taxes are the main way people pay for their government. One kind of tax is  </a:t>
            </a:r>
            <a:r>
              <a:rPr lang="en-US" b="1" cap="none" dirty="0">
                <a:latin typeface="Times New Roman" panose="02020603050405020304" pitchFamily="18" charset="0"/>
                <a:cs typeface="Times New Roman" panose="02020603050405020304" pitchFamily="18" charset="0"/>
              </a:rPr>
              <a:t>income tax</a:t>
            </a:r>
            <a:r>
              <a:rPr lang="en-US" cap="none" dirty="0">
                <a:latin typeface="Times New Roman" panose="02020603050405020304" pitchFamily="18" charset="0"/>
                <a:cs typeface="Times New Roman" panose="02020603050405020304" pitchFamily="18" charset="0"/>
              </a:rPr>
              <a:t>. Every year, workers pay a </a:t>
            </a:r>
            <a:r>
              <a:rPr lang="en-US" cap="none" dirty="0" smtClean="0">
                <a:latin typeface="Times New Roman" panose="02020603050405020304" pitchFamily="18" charset="0"/>
                <a:cs typeface="Times New Roman" panose="02020603050405020304" pitchFamily="18" charset="0"/>
              </a:rPr>
              <a:t>part of their income</a:t>
            </a:r>
            <a:r>
              <a:rPr lang="en-US" cap="none" dirty="0">
                <a:latin typeface="Times New Roman" panose="02020603050405020304" pitchFamily="18" charset="0"/>
                <a:cs typeface="Times New Roman" panose="02020603050405020304" pitchFamily="18" charset="0"/>
              </a:rPr>
              <a:t>, or salary, to the nation's government and to the government of the state where they live.</a:t>
            </a:r>
          </a:p>
        </p:txBody>
      </p:sp>
    </p:spTree>
    <p:extLst>
      <p:ext uri="{BB962C8B-B14F-4D97-AF65-F5344CB8AC3E}">
        <p14:creationId xmlns:p14="http://schemas.microsoft.com/office/powerpoint/2010/main" val="3808795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Income Tax</a:t>
            </a:r>
            <a:endParaRPr lang="en-US" dirty="0"/>
          </a:p>
        </p:txBody>
      </p:sp>
      <p:sp>
        <p:nvSpPr>
          <p:cNvPr id="3" name="Content Placeholder 2"/>
          <p:cNvSpPr>
            <a:spLocks noGrp="1"/>
          </p:cNvSpPr>
          <p:nvPr>
            <p:ph sz="quarter" idx="13"/>
          </p:nvPr>
        </p:nvSpPr>
        <p:spPr/>
        <p:txBody>
          <a:bodyPr anchor="t">
            <a:normAutofit/>
          </a:bodyPr>
          <a:lstStyle/>
          <a:p>
            <a:r>
              <a:rPr lang="en-US" cap="none" dirty="0">
                <a:latin typeface="Times New Roman" panose="02020603050405020304" pitchFamily="18" charset="0"/>
                <a:cs typeface="Times New Roman" panose="02020603050405020304" pitchFamily="18" charset="0"/>
              </a:rPr>
              <a:t>I</a:t>
            </a:r>
            <a:r>
              <a:rPr lang="en-US" cap="none" dirty="0" smtClean="0">
                <a:latin typeface="Times New Roman" panose="02020603050405020304" pitchFamily="18" charset="0"/>
                <a:cs typeface="Times New Roman" panose="02020603050405020304" pitchFamily="18" charset="0"/>
              </a:rPr>
              <a:t>ncome </a:t>
            </a:r>
            <a:r>
              <a:rPr lang="en-US" cap="none" dirty="0">
                <a:latin typeface="Times New Roman" panose="02020603050405020304" pitchFamily="18" charset="0"/>
                <a:cs typeface="Times New Roman" panose="02020603050405020304" pitchFamily="18" charset="0"/>
              </a:rPr>
              <a:t>taxes are taken out of a worker's paycheck to pay for federal duties such as food inspection, national defense and emergency preparedness. </a:t>
            </a:r>
            <a:endParaRPr lang="en-US" cap="none" dirty="0" smtClean="0">
              <a:latin typeface="Times New Roman" panose="02020603050405020304" pitchFamily="18" charset="0"/>
              <a:cs typeface="Times New Roman" panose="02020603050405020304" pitchFamily="18" charset="0"/>
            </a:endParaRPr>
          </a:p>
          <a:p>
            <a:r>
              <a:rPr lang="en-US" cap="none" dirty="0" smtClean="0">
                <a:latin typeface="Times New Roman" panose="02020603050405020304" pitchFamily="18" charset="0"/>
                <a:cs typeface="Times New Roman" panose="02020603050405020304" pitchFamily="18" charset="0"/>
              </a:rPr>
              <a:t>The amount of income tax yo</a:t>
            </a:r>
            <a:r>
              <a:rPr lang="en-US" cap="none" dirty="0" smtClean="0">
                <a:latin typeface="Times New Roman" panose="02020603050405020304" pitchFamily="18" charset="0"/>
                <a:cs typeface="Times New Roman" panose="02020603050405020304" pitchFamily="18" charset="0"/>
              </a:rPr>
              <a:t>u pay depends on how much money you make. </a:t>
            </a:r>
          </a:p>
          <a:p>
            <a:endParaRPr lang="en-US" cap="none" dirty="0">
              <a:latin typeface="Times New Roman" panose="02020603050405020304" pitchFamily="18" charset="0"/>
              <a:cs typeface="Times New Roman" panose="02020603050405020304" pitchFamily="18" charset="0"/>
            </a:endParaRPr>
          </a:p>
          <a:p>
            <a:r>
              <a:rPr lang="en-US" cap="none" dirty="0" smtClean="0">
                <a:latin typeface="Times New Roman" panose="02020603050405020304" pitchFamily="18" charset="0"/>
                <a:cs typeface="Times New Roman" panose="02020603050405020304" pitchFamily="18" charset="0"/>
              </a:rPr>
              <a:t>In other words, the more money you earn, the more you would end up paying in income tax. </a:t>
            </a:r>
            <a:endParaRPr lang="en-US"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25986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495" y="96341"/>
            <a:ext cx="10396882" cy="1151965"/>
          </a:xfrm>
        </p:spPr>
        <p:txBody>
          <a:bodyPr/>
          <a:lstStyle/>
          <a:p>
            <a:r>
              <a:rPr lang="en-US" dirty="0" smtClean="0"/>
              <a:t>Think  of it like this…</a:t>
            </a:r>
            <a:endParaRPr lang="en-US" dirty="0"/>
          </a:p>
        </p:txBody>
      </p:sp>
      <p:pic>
        <p:nvPicPr>
          <p:cNvPr id="1026" name="Picture 2" descr="Image result for thinking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22711" r="25821"/>
          <a:stretch/>
        </p:blipFill>
        <p:spPr bwMode="auto">
          <a:xfrm>
            <a:off x="6713372" y="0"/>
            <a:ext cx="1549647" cy="20072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person getting a jo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 y="2713217"/>
            <a:ext cx="2212752" cy="92392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make mone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3337" y="1521792"/>
            <a:ext cx="1334599" cy="170862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pay tax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2720" y="2360163"/>
            <a:ext cx="1797825" cy="163002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building road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3818" y="3990191"/>
            <a:ext cx="2093638" cy="1332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806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Sales Tax</a:t>
            </a:r>
            <a:endParaRPr lang="en-US" dirty="0"/>
          </a:p>
        </p:txBody>
      </p:sp>
      <p:sp>
        <p:nvSpPr>
          <p:cNvPr id="3" name="Content Placeholder 2"/>
          <p:cNvSpPr>
            <a:spLocks noGrp="1"/>
          </p:cNvSpPr>
          <p:nvPr>
            <p:ph sz="quarter" idx="13"/>
          </p:nvPr>
        </p:nvSpPr>
        <p:spPr/>
        <p:txBody>
          <a:bodyPr anchor="t"/>
          <a:lstStyle/>
          <a:p>
            <a:r>
              <a:rPr lang="en-US" dirty="0" smtClean="0"/>
              <a:t>sales </a:t>
            </a:r>
            <a:r>
              <a:rPr lang="en-US" dirty="0"/>
              <a:t>tax is tagged on to the purchases he makes at a store. Each state has its own sales tax, which it uses to fund state services.</a:t>
            </a:r>
          </a:p>
        </p:txBody>
      </p:sp>
    </p:spTree>
    <p:extLst>
      <p:ext uri="{BB962C8B-B14F-4D97-AF65-F5344CB8AC3E}">
        <p14:creationId xmlns:p14="http://schemas.microsoft.com/office/powerpoint/2010/main" val="26751960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Main Event</Template>
  <TotalTime>25549</TotalTime>
  <Words>1037</Words>
  <Application>Microsoft Office PowerPoint</Application>
  <PresentationFormat>Widescreen</PresentationFormat>
  <Paragraphs>79</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Impact</vt:lpstr>
      <vt:lpstr>Times New Roman</vt:lpstr>
      <vt:lpstr>Main Event</vt:lpstr>
      <vt:lpstr>Personal financial literacy unit 5</vt:lpstr>
      <vt:lpstr>income</vt:lpstr>
      <vt:lpstr>What is income? </vt:lpstr>
      <vt:lpstr>PowerPoint Presentation</vt:lpstr>
      <vt:lpstr>Taxes</vt:lpstr>
      <vt:lpstr>What are taxes and why do we need them? </vt:lpstr>
      <vt:lpstr>Income Tax</vt:lpstr>
      <vt:lpstr>Think  of it like this…</vt:lpstr>
      <vt:lpstr>Sales Tax</vt:lpstr>
      <vt:lpstr>     Property tax</vt:lpstr>
      <vt:lpstr>PowerPoint Presentation</vt:lpstr>
      <vt:lpstr>http://emilyross.com/news/map-of-property-tax-rate-in-austin-by-zip-code-area#PhotoSwipe1480358656427</vt:lpstr>
      <vt:lpstr>Payroll Tax</vt:lpstr>
      <vt:lpstr>Gross vs Net pay</vt:lpstr>
      <vt:lpstr>Gross pay</vt:lpstr>
      <vt:lpstr>Every month, Bob receives a pay check and a pay stub. A pay stub lays out everything you’ve earned for the month. </vt:lpstr>
      <vt:lpstr>PowerPoint Presentation</vt:lpstr>
      <vt:lpstr>PowerPoint Presentation</vt:lpstr>
      <vt:lpstr>PowerPoint Presentation</vt:lpstr>
      <vt:lpstr>PowerPoint Presentation</vt:lpstr>
      <vt:lpstr>PowerPoint Presentation</vt:lpstr>
      <vt:lpstr>PowerPoint Presentation</vt:lpstr>
      <vt:lpstr>Gross pay vs net pay activity #1</vt:lpstr>
      <vt:lpstr>Gross pay vs net pay activity #2</vt:lpstr>
      <vt:lpstr>PowerPoint Presentation</vt:lpstr>
      <vt:lpstr>PowerPoint Presentation</vt:lpstr>
      <vt:lpstr>PowerPoint Presentation</vt:lpstr>
    </vt:vector>
  </TitlesOfParts>
  <Company>Austin Independent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Taxes</dc:title>
  <dc:creator>Monica Sandoval</dc:creator>
  <cp:lastModifiedBy>Monica Sandoval</cp:lastModifiedBy>
  <cp:revision>23</cp:revision>
  <dcterms:created xsi:type="dcterms:W3CDTF">2016-11-17T18:16:57Z</dcterms:created>
  <dcterms:modified xsi:type="dcterms:W3CDTF">2016-12-05T13:08:22Z</dcterms:modified>
</cp:coreProperties>
</file>